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0" r:id="rId3"/>
    <p:sldId id="257" r:id="rId4"/>
    <p:sldId id="269" r:id="rId5"/>
    <p:sldId id="258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71" r:id="rId16"/>
    <p:sldId id="272" r:id="rId17"/>
    <p:sldId id="273" r:id="rId18"/>
    <p:sldId id="274" r:id="rId1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>
      <p:cViewPr varScale="1">
        <p:scale>
          <a:sx n="68" d="100"/>
          <a:sy n="68" d="100"/>
        </p:scale>
        <p:origin x="-1446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17420-F13C-438E-B9FD-4D9EE65B0141}" type="datetimeFigureOut">
              <a:rPr lang="en-US" smtClean="0"/>
              <a:pPr/>
              <a:t>7/22/2022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1257B4-F277-4E44-B9B1-C76461D9509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17420-F13C-438E-B9FD-4D9EE65B0141}" type="datetimeFigureOut">
              <a:rPr lang="en-US" smtClean="0"/>
              <a:pPr/>
              <a:t>7/22/2022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1257B4-F277-4E44-B9B1-C76461D9509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17420-F13C-438E-B9FD-4D9EE65B0141}" type="datetimeFigureOut">
              <a:rPr lang="en-US" smtClean="0"/>
              <a:pPr/>
              <a:t>7/22/2022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1257B4-F277-4E44-B9B1-C76461D9509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17420-F13C-438E-B9FD-4D9EE65B0141}" type="datetimeFigureOut">
              <a:rPr lang="en-US" smtClean="0"/>
              <a:pPr/>
              <a:t>7/22/2022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1257B4-F277-4E44-B9B1-C76461D9509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17420-F13C-438E-B9FD-4D9EE65B0141}" type="datetimeFigureOut">
              <a:rPr lang="en-US" smtClean="0"/>
              <a:pPr/>
              <a:t>7/22/2022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1257B4-F277-4E44-B9B1-C76461D9509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17420-F13C-438E-B9FD-4D9EE65B0141}" type="datetimeFigureOut">
              <a:rPr lang="en-US" smtClean="0"/>
              <a:pPr/>
              <a:t>7/22/2022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1257B4-F277-4E44-B9B1-C76461D9509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17420-F13C-438E-B9FD-4D9EE65B0141}" type="datetimeFigureOut">
              <a:rPr lang="en-US" smtClean="0"/>
              <a:pPr/>
              <a:t>7/22/2022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1257B4-F277-4E44-B9B1-C76461D9509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17420-F13C-438E-B9FD-4D9EE65B0141}" type="datetimeFigureOut">
              <a:rPr lang="en-US" smtClean="0"/>
              <a:pPr/>
              <a:t>7/22/2022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1257B4-F277-4E44-B9B1-C76461D9509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17420-F13C-438E-B9FD-4D9EE65B0141}" type="datetimeFigureOut">
              <a:rPr lang="en-US" smtClean="0"/>
              <a:pPr/>
              <a:t>7/22/2022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1257B4-F277-4E44-B9B1-C76461D9509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17420-F13C-438E-B9FD-4D9EE65B0141}" type="datetimeFigureOut">
              <a:rPr lang="en-US" smtClean="0"/>
              <a:pPr/>
              <a:t>7/22/2022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1257B4-F277-4E44-B9B1-C76461D9509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17420-F13C-438E-B9FD-4D9EE65B0141}" type="datetimeFigureOut">
              <a:rPr lang="en-US" smtClean="0"/>
              <a:pPr/>
              <a:t>7/22/2022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1257B4-F277-4E44-B9B1-C76461D9509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C17420-F13C-438E-B9FD-4D9EE65B0141}" type="datetimeFigureOut">
              <a:rPr lang="en-US" smtClean="0"/>
              <a:pPr/>
              <a:t>7/22/2022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1257B4-F277-4E44-B9B1-C76461D95095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NATURAL RESOURCES</a:t>
            </a:r>
            <a:endParaRPr lang="en-US" b="1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l">
              <a:buFont typeface="Wingdings" pitchFamily="2" charset="2"/>
              <a:buChar char="§"/>
            </a:pPr>
            <a:r>
              <a:rPr lang="en-US" dirty="0" smtClean="0">
                <a:solidFill>
                  <a:srgbClr val="FF0000"/>
                </a:solidFill>
              </a:rPr>
              <a:t> LAND RESOURCES</a:t>
            </a:r>
          </a:p>
          <a:p>
            <a:pPr algn="l">
              <a:buFont typeface="Wingdings" pitchFamily="2" charset="2"/>
              <a:buChar char="§"/>
            </a:pP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ROLE OF INDIVIDUAL IN CONSERVATION OF RESOURCES</a:t>
            </a:r>
            <a:endParaRPr 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2.3 ROLE OF AN INDIVIDUAL IN CONSERVATION</a:t>
            </a:r>
            <a:br>
              <a:rPr lang="en-US" sz="2800" b="1" dirty="0">
                <a:solidFill>
                  <a:srgbClr val="0070C0"/>
                </a:solidFill>
              </a:rPr>
            </a:br>
            <a:r>
              <a:rPr lang="en-US" sz="2800" b="1" dirty="0">
                <a:solidFill>
                  <a:srgbClr val="0070C0"/>
                </a:solidFill>
              </a:rPr>
              <a:t>OF NATURAL RESOURCES</a:t>
            </a:r>
            <a:endParaRPr lang="en-US" sz="2800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Biological systems cannot go on </a:t>
            </a:r>
            <a:r>
              <a:rPr lang="en-US" dirty="0" smtClean="0"/>
              <a:t>replenishing resources </a:t>
            </a:r>
            <a:r>
              <a:rPr lang="en-US" dirty="0"/>
              <a:t>if they are overused or </a:t>
            </a:r>
            <a:r>
              <a:rPr lang="en-US" i="1" dirty="0"/>
              <a:t>misused.</a:t>
            </a:r>
          </a:p>
          <a:p>
            <a:r>
              <a:rPr lang="en-US" b="1" i="1" dirty="0"/>
              <a:t>At a critical point, increasing pressure </a:t>
            </a:r>
            <a:r>
              <a:rPr lang="en-US" b="1" i="1" dirty="0" smtClean="0"/>
              <a:t>destabilizes their </a:t>
            </a:r>
            <a:r>
              <a:rPr lang="en-US" b="1" i="1" dirty="0"/>
              <a:t>natural balance</a:t>
            </a:r>
            <a:r>
              <a:rPr lang="en-US" dirty="0"/>
              <a:t>. </a:t>
            </a:r>
            <a:endParaRPr lang="en-US" dirty="0" smtClean="0"/>
          </a:p>
          <a:p>
            <a:r>
              <a:rPr lang="en-US" dirty="0" smtClean="0"/>
              <a:t>Even biological resources </a:t>
            </a:r>
            <a:r>
              <a:rPr lang="en-US" dirty="0"/>
              <a:t>traditionally classified as ‘renewable</a:t>
            </a:r>
            <a:r>
              <a:rPr lang="en-US" dirty="0" smtClean="0"/>
              <a:t>’ - </a:t>
            </a:r>
            <a:r>
              <a:rPr lang="en-US" dirty="0"/>
              <a:t>such as those from our oceans, forests, </a:t>
            </a:r>
            <a:r>
              <a:rPr lang="en-US" dirty="0" smtClean="0"/>
              <a:t>grasslands and </a:t>
            </a:r>
            <a:r>
              <a:rPr lang="en-US" dirty="0"/>
              <a:t>wetlands, are being degraded by </a:t>
            </a:r>
            <a:r>
              <a:rPr lang="en-US" dirty="0" smtClean="0"/>
              <a:t>overuse and </a:t>
            </a:r>
            <a:r>
              <a:rPr lang="en-US" dirty="0"/>
              <a:t>may be permanently destroyed. </a:t>
            </a:r>
            <a:endParaRPr lang="en-US" dirty="0" smtClean="0"/>
          </a:p>
          <a:p>
            <a:r>
              <a:rPr lang="en-US" dirty="0" smtClean="0"/>
              <a:t>And no </a:t>
            </a:r>
            <a:r>
              <a:rPr lang="en-US" dirty="0"/>
              <a:t>natural resource is limitless. </a:t>
            </a:r>
            <a:r>
              <a:rPr lang="en-US" b="1" i="1" dirty="0"/>
              <a:t>‘Non-renewable</a:t>
            </a:r>
            <a:r>
              <a:rPr lang="en-US" b="1" i="1" dirty="0" smtClean="0"/>
              <a:t>’ resources </a:t>
            </a:r>
            <a:r>
              <a:rPr lang="en-US" b="1" i="1" dirty="0"/>
              <a:t>will be rapidly exhausted if we </a:t>
            </a:r>
            <a:r>
              <a:rPr lang="en-US" b="1" i="1" dirty="0" smtClean="0"/>
              <a:t>continue to </a:t>
            </a:r>
            <a:r>
              <a:rPr lang="en-US" b="1" i="1" dirty="0"/>
              <a:t>use them as intensively as at </a:t>
            </a:r>
            <a:r>
              <a:rPr lang="en-US" b="1" i="1" dirty="0" smtClean="0"/>
              <a:t>present</a:t>
            </a:r>
            <a:r>
              <a:rPr lang="en-US" dirty="0" smtClean="0"/>
              <a:t>.</a:t>
            </a:r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685800"/>
            <a:ext cx="8229600" cy="3886200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The </a:t>
            </a:r>
            <a:r>
              <a:rPr lang="en-US" b="1" i="1" dirty="0"/>
              <a:t>two most damaging factors leading to </a:t>
            </a:r>
            <a:r>
              <a:rPr lang="en-US" b="1" i="1" dirty="0" smtClean="0"/>
              <a:t>the current </a:t>
            </a:r>
            <a:r>
              <a:rPr lang="en-US" b="1" i="1" dirty="0"/>
              <a:t>rapid depletion </a:t>
            </a:r>
            <a:r>
              <a:rPr lang="en-US" dirty="0"/>
              <a:t>of all forms of </a:t>
            </a:r>
            <a:r>
              <a:rPr lang="en-US" dirty="0" smtClean="0"/>
              <a:t>natural resources </a:t>
            </a:r>
            <a:r>
              <a:rPr lang="en-US" dirty="0"/>
              <a:t>are </a:t>
            </a:r>
            <a:r>
              <a:rPr lang="en-US" dirty="0" smtClean="0"/>
              <a:t>:</a:t>
            </a:r>
          </a:p>
          <a:p>
            <a:pPr lvl="1"/>
            <a:r>
              <a:rPr lang="en-US" b="1" dirty="0" smtClean="0">
                <a:solidFill>
                  <a:srgbClr val="FF0000"/>
                </a:solidFill>
              </a:rPr>
              <a:t>increasing </a:t>
            </a:r>
            <a:r>
              <a:rPr lang="en-US" b="1" dirty="0">
                <a:solidFill>
                  <a:srgbClr val="FF0000"/>
                </a:solidFill>
              </a:rPr>
              <a:t>‘consumerism</a:t>
            </a:r>
            <a:r>
              <a:rPr lang="en-US" b="1" dirty="0" smtClean="0">
                <a:solidFill>
                  <a:srgbClr val="FF0000"/>
                </a:solidFill>
              </a:rPr>
              <a:t>’</a:t>
            </a:r>
          </a:p>
          <a:p>
            <a:pPr lvl="1"/>
            <a:r>
              <a:rPr lang="en-US" b="1" dirty="0" smtClean="0">
                <a:solidFill>
                  <a:srgbClr val="FF0000"/>
                </a:solidFill>
              </a:rPr>
              <a:t>rapid population </a:t>
            </a:r>
            <a:r>
              <a:rPr lang="en-US" b="1" dirty="0">
                <a:solidFill>
                  <a:srgbClr val="FF0000"/>
                </a:solidFill>
              </a:rPr>
              <a:t>growth</a:t>
            </a:r>
            <a:r>
              <a:rPr lang="en-US" b="1" dirty="0" smtClean="0">
                <a:solidFill>
                  <a:srgbClr val="FF0000"/>
                </a:solidFill>
              </a:rPr>
              <a:t>.</a:t>
            </a:r>
          </a:p>
          <a:p>
            <a:r>
              <a:rPr lang="en-US" dirty="0" smtClean="0"/>
              <a:t> </a:t>
            </a:r>
            <a:r>
              <a:rPr lang="en-US" dirty="0"/>
              <a:t>Both factors are the </a:t>
            </a:r>
            <a:r>
              <a:rPr lang="en-US" dirty="0" smtClean="0"/>
              <a:t>results of </a:t>
            </a:r>
            <a:r>
              <a:rPr lang="en-US" dirty="0"/>
              <a:t>choices we make as individuals. As </a:t>
            </a:r>
            <a:r>
              <a:rPr lang="en-US" dirty="0" smtClean="0"/>
              <a:t>individuals we </a:t>
            </a:r>
            <a:r>
              <a:rPr lang="en-US" dirty="0"/>
              <a:t>need to decide</a:t>
            </a:r>
            <a:r>
              <a:rPr lang="en-US" dirty="0" smtClean="0"/>
              <a:t>; </a:t>
            </a:r>
          </a:p>
          <a:p>
            <a:r>
              <a:rPr lang="en-US" dirty="0" smtClean="0">
                <a:solidFill>
                  <a:srgbClr val="0070C0"/>
                </a:solidFill>
              </a:rPr>
              <a:t> </a:t>
            </a:r>
            <a:r>
              <a:rPr lang="en-US" dirty="0">
                <a:solidFill>
                  <a:srgbClr val="0070C0"/>
                </a:solidFill>
              </a:rPr>
              <a:t>What will we leave to our children? </a:t>
            </a:r>
            <a:endParaRPr lang="en-US" dirty="0" smtClean="0">
              <a:solidFill>
                <a:srgbClr val="0070C0"/>
              </a:solidFill>
            </a:endParaRPr>
          </a:p>
          <a:p>
            <a:r>
              <a:rPr lang="en-US" dirty="0" smtClean="0"/>
              <a:t>(Are we </a:t>
            </a:r>
            <a:r>
              <a:rPr lang="en-US" dirty="0"/>
              <a:t>thinking of short-term or </a:t>
            </a:r>
            <a:r>
              <a:rPr lang="en-US" dirty="0" smtClean="0"/>
              <a:t>long-term gain</a:t>
            </a:r>
            <a:r>
              <a:rPr lang="en-US" dirty="0"/>
              <a:t>?)</a:t>
            </a:r>
          </a:p>
          <a:p>
            <a:r>
              <a:rPr lang="en-US" dirty="0" smtClean="0"/>
              <a:t> </a:t>
            </a:r>
            <a:r>
              <a:rPr lang="en-US" dirty="0">
                <a:solidFill>
                  <a:srgbClr val="0070C0"/>
                </a:solidFill>
              </a:rPr>
              <a:t>Is my material gain someone else’s loss?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9600" y="5029200"/>
            <a:ext cx="2857500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2.4 EQUITABLE USE OF RESOURCES FOR</a:t>
            </a:r>
            <a:br>
              <a:rPr lang="en-US" sz="2400" b="1" dirty="0">
                <a:solidFill>
                  <a:srgbClr val="FF0000"/>
                </a:solidFill>
              </a:rPr>
            </a:br>
            <a:r>
              <a:rPr lang="en-US" sz="2400" b="1" dirty="0">
                <a:solidFill>
                  <a:srgbClr val="FF0000"/>
                </a:solidFill>
              </a:rPr>
              <a:t>SUSTAINABLE LIFESTYLES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510540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Reduction of the unsustainable and unequal </a:t>
            </a:r>
            <a:r>
              <a:rPr lang="en-US" dirty="0" smtClean="0"/>
              <a:t>use of </a:t>
            </a:r>
            <a:r>
              <a:rPr lang="en-US" dirty="0"/>
              <a:t>resources, and control of our </a:t>
            </a:r>
            <a:r>
              <a:rPr lang="en-US" dirty="0" smtClean="0"/>
              <a:t>population growth </a:t>
            </a:r>
            <a:r>
              <a:rPr lang="en-US" dirty="0"/>
              <a:t>are essential for the survival of our </a:t>
            </a:r>
            <a:r>
              <a:rPr lang="en-US" dirty="0" smtClean="0"/>
              <a:t>nation and </a:t>
            </a:r>
            <a:r>
              <a:rPr lang="en-US" dirty="0"/>
              <a:t>indeed of human kind </a:t>
            </a:r>
            <a:r>
              <a:rPr lang="en-US" dirty="0" smtClean="0"/>
              <a:t>everywhere.</a:t>
            </a:r>
          </a:p>
          <a:p>
            <a:r>
              <a:rPr lang="en-US" dirty="0" smtClean="0"/>
              <a:t>Our environment </a:t>
            </a:r>
            <a:r>
              <a:rPr lang="en-US" dirty="0"/>
              <a:t>provides us with a variety of </a:t>
            </a:r>
            <a:r>
              <a:rPr lang="en-US" dirty="0" smtClean="0"/>
              <a:t>goods and </a:t>
            </a:r>
            <a:r>
              <a:rPr lang="en-US" dirty="0"/>
              <a:t>services necessary for our day-to-day lives</a:t>
            </a:r>
            <a:r>
              <a:rPr lang="en-US" dirty="0" smtClean="0"/>
              <a:t>,</a:t>
            </a:r>
          </a:p>
          <a:p>
            <a:r>
              <a:rPr lang="en-US" dirty="0" smtClean="0"/>
              <a:t> </a:t>
            </a:r>
            <a:r>
              <a:rPr lang="en-US" i="1" dirty="0"/>
              <a:t>A new economic order at the global and at </a:t>
            </a:r>
            <a:r>
              <a:rPr lang="en-US" i="1" dirty="0" smtClean="0"/>
              <a:t>national levels </a:t>
            </a:r>
            <a:r>
              <a:rPr lang="en-US" dirty="0"/>
              <a:t>must be based on the ability to </a:t>
            </a:r>
            <a:r>
              <a:rPr lang="en-US" b="1" dirty="0" smtClean="0">
                <a:solidFill>
                  <a:srgbClr val="FF0000"/>
                </a:solidFill>
              </a:rPr>
              <a:t>distribute benefits </a:t>
            </a:r>
            <a:r>
              <a:rPr lang="en-US" b="1" dirty="0">
                <a:solidFill>
                  <a:srgbClr val="FF0000"/>
                </a:solidFill>
              </a:rPr>
              <a:t>of natural resources by </a:t>
            </a:r>
            <a:r>
              <a:rPr lang="en-US" b="1" dirty="0" smtClean="0">
                <a:solidFill>
                  <a:srgbClr val="FF0000"/>
                </a:solidFill>
              </a:rPr>
              <a:t>sharing them </a:t>
            </a:r>
            <a:r>
              <a:rPr lang="en-US" b="1" dirty="0">
                <a:solidFill>
                  <a:srgbClr val="FF0000"/>
                </a:solidFill>
              </a:rPr>
              <a:t>more equally among the countries </a:t>
            </a:r>
            <a:r>
              <a:rPr lang="en-US" dirty="0"/>
              <a:t>as </a:t>
            </a:r>
            <a:r>
              <a:rPr lang="en-US" dirty="0" smtClean="0"/>
              <a:t>well as </a:t>
            </a:r>
            <a:r>
              <a:rPr lang="en-US" dirty="0"/>
              <a:t>among communities within countries </a:t>
            </a:r>
            <a:r>
              <a:rPr lang="en-US" dirty="0" smtClean="0"/>
              <a:t>such as </a:t>
            </a:r>
            <a:r>
              <a:rPr lang="en-US" dirty="0"/>
              <a:t>our own.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There are </a:t>
            </a:r>
            <a:r>
              <a:rPr lang="en-US" b="1" i="1" dirty="0"/>
              <a:t>several principles that each of us </a:t>
            </a:r>
            <a:r>
              <a:rPr lang="en-US" b="1" i="1" dirty="0" smtClean="0"/>
              <a:t>can adopt </a:t>
            </a:r>
            <a:r>
              <a:rPr lang="en-US" dirty="0"/>
              <a:t>to bring about sustainable lifestyles</a:t>
            </a:r>
            <a:r>
              <a:rPr lang="en-US" dirty="0" smtClean="0"/>
              <a:t>.</a:t>
            </a:r>
          </a:p>
          <a:p>
            <a:r>
              <a:rPr lang="en-US" dirty="0" smtClean="0"/>
              <a:t> This primarily </a:t>
            </a:r>
            <a:r>
              <a:rPr lang="en-US" dirty="0"/>
              <a:t>comes </a:t>
            </a:r>
            <a:r>
              <a:rPr lang="en-US" dirty="0" smtClean="0"/>
              <a:t>from </a:t>
            </a:r>
            <a:r>
              <a:rPr lang="en-US" b="1" i="1" dirty="0" smtClean="0">
                <a:solidFill>
                  <a:srgbClr val="0070C0"/>
                </a:solidFill>
              </a:rPr>
              <a:t>caring for our Mother Earth in all respects. </a:t>
            </a:r>
          </a:p>
          <a:p>
            <a:r>
              <a:rPr lang="en-US" b="1" i="1" dirty="0" smtClean="0">
                <a:solidFill>
                  <a:srgbClr val="00B050"/>
                </a:solidFill>
              </a:rPr>
              <a:t>A </a:t>
            </a:r>
            <a:r>
              <a:rPr lang="en-US" b="1" i="1" dirty="0">
                <a:solidFill>
                  <a:srgbClr val="00B050"/>
                </a:solidFill>
              </a:rPr>
              <a:t>love and respect </a:t>
            </a:r>
            <a:r>
              <a:rPr lang="en-US" b="1" i="1" dirty="0" smtClean="0">
                <a:solidFill>
                  <a:srgbClr val="00B050"/>
                </a:solidFill>
              </a:rPr>
              <a:t>for Nature </a:t>
            </a:r>
            <a:r>
              <a:rPr lang="en-US" dirty="0" smtClean="0"/>
              <a:t>is </a:t>
            </a:r>
            <a:r>
              <a:rPr lang="en-US" dirty="0"/>
              <a:t>the greatest sentiment that helps </a:t>
            </a:r>
            <a:r>
              <a:rPr lang="en-US" dirty="0" smtClean="0"/>
              <a:t>bring about </a:t>
            </a:r>
            <a:r>
              <a:rPr lang="en-US" dirty="0"/>
              <a:t>a feeling for looking at how we use </a:t>
            </a:r>
            <a:r>
              <a:rPr lang="en-US" dirty="0" smtClean="0"/>
              <a:t>natural resources </a:t>
            </a:r>
            <a:r>
              <a:rPr lang="en-US" dirty="0"/>
              <a:t>in a new and </a:t>
            </a:r>
            <a:r>
              <a:rPr lang="en-US" b="1" i="1" dirty="0"/>
              <a:t>sensitive way.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09600"/>
            <a:ext cx="8229600" cy="5516563"/>
          </a:xfrm>
        </p:spPr>
        <p:txBody>
          <a:bodyPr>
            <a:normAutofit lnSpcReduction="10000"/>
          </a:bodyPr>
          <a:lstStyle/>
          <a:p>
            <a:r>
              <a:rPr lang="en-US" b="1" i="1" dirty="0" smtClean="0">
                <a:solidFill>
                  <a:srgbClr val="FF0000"/>
                </a:solidFill>
              </a:rPr>
              <a:t>Think of :</a:t>
            </a:r>
          </a:p>
          <a:p>
            <a:pPr lvl="1"/>
            <a:r>
              <a:rPr lang="en-US" b="1" i="1" dirty="0" smtClean="0"/>
              <a:t>the </a:t>
            </a:r>
            <a:r>
              <a:rPr lang="en-US" b="1" i="1" dirty="0"/>
              <a:t>beauty of a wilderness</a:t>
            </a:r>
            <a:r>
              <a:rPr lang="en-US" dirty="0" smtClean="0"/>
              <a:t>,</a:t>
            </a:r>
          </a:p>
          <a:p>
            <a:pPr lvl="1"/>
            <a:r>
              <a:rPr lang="en-US" dirty="0" smtClean="0"/>
              <a:t> </a:t>
            </a:r>
            <a:r>
              <a:rPr lang="en-US" dirty="0">
                <a:solidFill>
                  <a:srgbClr val="0070C0"/>
                </a:solidFill>
              </a:rPr>
              <a:t>a natural </a:t>
            </a:r>
            <a:r>
              <a:rPr lang="en-US" dirty="0" smtClean="0">
                <a:solidFill>
                  <a:srgbClr val="0070C0"/>
                </a:solidFill>
              </a:rPr>
              <a:t>forest in </a:t>
            </a:r>
            <a:r>
              <a:rPr lang="en-US" dirty="0">
                <a:solidFill>
                  <a:srgbClr val="0070C0"/>
                </a:solidFill>
              </a:rPr>
              <a:t>all its magnificence</a:t>
            </a:r>
            <a:r>
              <a:rPr lang="en-US" dirty="0"/>
              <a:t>, </a:t>
            </a:r>
            <a:endParaRPr lang="en-US" dirty="0" smtClean="0"/>
          </a:p>
          <a:p>
            <a:pPr lvl="1"/>
            <a:r>
              <a:rPr lang="en-US" dirty="0" smtClean="0"/>
              <a:t>the </a:t>
            </a:r>
            <a:r>
              <a:rPr lang="en-US" dirty="0"/>
              <a:t>expanse of a </a:t>
            </a:r>
            <a:r>
              <a:rPr lang="en-US" dirty="0" smtClean="0"/>
              <a:t>green grassland,</a:t>
            </a:r>
          </a:p>
          <a:p>
            <a:pPr lvl="1"/>
            <a:r>
              <a:rPr lang="en-US" dirty="0" smtClean="0"/>
              <a:t> </a:t>
            </a:r>
            <a:r>
              <a:rPr lang="en-US" dirty="0"/>
              <a:t>the </a:t>
            </a:r>
            <a:r>
              <a:rPr lang="en-US" b="1" dirty="0">
                <a:solidFill>
                  <a:srgbClr val="0070C0"/>
                </a:solidFill>
              </a:rPr>
              <a:t>clean water </a:t>
            </a:r>
            <a:r>
              <a:rPr lang="en-US" dirty="0"/>
              <a:t>of a lake that </a:t>
            </a:r>
            <a:r>
              <a:rPr lang="en-US" dirty="0" smtClean="0"/>
              <a:t>supports so </a:t>
            </a:r>
            <a:r>
              <a:rPr lang="en-US" dirty="0"/>
              <a:t>much life, </a:t>
            </a:r>
            <a:endParaRPr lang="en-US" dirty="0" smtClean="0"/>
          </a:p>
          <a:p>
            <a:pPr lvl="1"/>
            <a:r>
              <a:rPr lang="en-US" b="1" dirty="0" smtClean="0">
                <a:solidFill>
                  <a:srgbClr val="00B050"/>
                </a:solidFill>
              </a:rPr>
              <a:t>the </a:t>
            </a:r>
            <a:r>
              <a:rPr lang="en-US" b="1" dirty="0">
                <a:solidFill>
                  <a:srgbClr val="00B050"/>
                </a:solidFill>
              </a:rPr>
              <a:t>crystal clear water of </a:t>
            </a:r>
            <a:r>
              <a:rPr lang="en-US" b="1" dirty="0" smtClean="0">
                <a:solidFill>
                  <a:srgbClr val="00B050"/>
                </a:solidFill>
              </a:rPr>
              <a:t>a hill </a:t>
            </a:r>
            <a:r>
              <a:rPr lang="en-US" b="1" dirty="0">
                <a:solidFill>
                  <a:srgbClr val="00B050"/>
                </a:solidFill>
              </a:rPr>
              <a:t>stream, </a:t>
            </a:r>
            <a:r>
              <a:rPr lang="en-US" dirty="0" smtClean="0"/>
              <a:t>or</a:t>
            </a:r>
          </a:p>
          <a:p>
            <a:pPr lvl="1"/>
            <a:r>
              <a:rPr lang="en-US" dirty="0" smtClean="0"/>
              <a:t> </a:t>
            </a:r>
            <a:r>
              <a:rPr lang="en-US" dirty="0"/>
              <a:t>the </a:t>
            </a:r>
            <a:r>
              <a:rPr lang="en-US" b="1" dirty="0">
                <a:solidFill>
                  <a:srgbClr val="0070C0"/>
                </a:solidFill>
              </a:rPr>
              <a:t>magnificent power of </a:t>
            </a:r>
            <a:r>
              <a:rPr lang="en-US" b="1" dirty="0" smtClean="0">
                <a:solidFill>
                  <a:srgbClr val="0070C0"/>
                </a:solidFill>
              </a:rPr>
              <a:t>the oceans</a:t>
            </a:r>
            <a:r>
              <a:rPr lang="en-US" b="1" dirty="0">
                <a:solidFill>
                  <a:srgbClr val="0070C0"/>
                </a:solidFill>
              </a:rPr>
              <a:t>,</a:t>
            </a:r>
            <a:r>
              <a:rPr lang="en-US" dirty="0"/>
              <a:t> and </a:t>
            </a:r>
            <a:endParaRPr lang="en-US" dirty="0" smtClean="0"/>
          </a:p>
          <a:p>
            <a:pPr lvl="1">
              <a:buNone/>
            </a:pPr>
            <a:r>
              <a:rPr lang="en-US" dirty="0" smtClean="0"/>
              <a:t>we </a:t>
            </a:r>
            <a:r>
              <a:rPr lang="en-US" dirty="0"/>
              <a:t>cannot help but support </a:t>
            </a:r>
            <a:r>
              <a:rPr lang="en-US" dirty="0" smtClean="0"/>
              <a:t>the conservation </a:t>
            </a:r>
            <a:r>
              <a:rPr lang="en-US" dirty="0"/>
              <a:t>of nature’s wealth. If we </a:t>
            </a:r>
            <a:r>
              <a:rPr lang="en-US" dirty="0" smtClean="0"/>
              <a:t>respect this </a:t>
            </a:r>
            <a:r>
              <a:rPr lang="en-US" dirty="0"/>
              <a:t>we cannot commit acts that will </a:t>
            </a:r>
            <a:r>
              <a:rPr lang="en-US" dirty="0" smtClean="0"/>
              <a:t>deplete our </a:t>
            </a:r>
            <a:r>
              <a:rPr lang="en-US" dirty="0"/>
              <a:t>life supporting systems.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13044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81000" y="381000"/>
            <a:ext cx="8305800" cy="601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ctr">
              <a:buNone/>
            </a:pPr>
            <a:r>
              <a:rPr lang="en-US" sz="11500" b="1" dirty="0" smtClean="0">
                <a:solidFill>
                  <a:srgbClr val="0070C0"/>
                </a:solidFill>
              </a:rPr>
              <a:t>Thank you </a:t>
            </a:r>
            <a:endParaRPr lang="en-US" sz="11500" b="1" dirty="0">
              <a:solidFill>
                <a:srgbClr val="0070C0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NATURAL RESOURCES</a:t>
            </a:r>
            <a:endParaRPr lang="en-US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557841" y="1600200"/>
            <a:ext cx="6028318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9762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rgbClr val="00B050"/>
                </a:solidFill>
              </a:rPr>
              <a:t/>
            </a:r>
            <a:br>
              <a:rPr lang="en-US" b="1" dirty="0" smtClean="0">
                <a:solidFill>
                  <a:srgbClr val="00B050"/>
                </a:solidFill>
              </a:rPr>
            </a:br>
            <a:r>
              <a:rPr lang="en-US" b="1" dirty="0" smtClean="0">
                <a:solidFill>
                  <a:srgbClr val="00B050"/>
                </a:solidFill>
              </a:rPr>
              <a:t>f) Land resources:</a:t>
            </a:r>
            <a:br>
              <a:rPr lang="en-US" b="1" dirty="0" smtClean="0">
                <a:solidFill>
                  <a:srgbClr val="00B050"/>
                </a:solidFill>
              </a:rPr>
            </a:b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5059363"/>
          </a:xfrm>
        </p:spPr>
        <p:txBody>
          <a:bodyPr>
            <a:normAutofit fontScale="92500"/>
          </a:bodyPr>
          <a:lstStyle/>
          <a:p>
            <a:r>
              <a:rPr lang="en-US" b="1" dirty="0" smtClean="0"/>
              <a:t>Land </a:t>
            </a:r>
            <a:r>
              <a:rPr lang="en-US" b="1" dirty="0"/>
              <a:t>as a resource: Landforms such as hills</a:t>
            </a:r>
            <a:r>
              <a:rPr lang="en-US" b="1" dirty="0" smtClean="0"/>
              <a:t>, </a:t>
            </a:r>
            <a:r>
              <a:rPr lang="en-US" dirty="0" smtClean="0"/>
              <a:t>valleys</a:t>
            </a:r>
            <a:r>
              <a:rPr lang="en-US" dirty="0"/>
              <a:t>, plains, river basins and wetlands </a:t>
            </a:r>
            <a:r>
              <a:rPr lang="en-US" dirty="0" smtClean="0"/>
              <a:t>include different </a:t>
            </a:r>
            <a:r>
              <a:rPr lang="en-US" dirty="0"/>
              <a:t>resource generating areas that </a:t>
            </a:r>
            <a:r>
              <a:rPr lang="en-US" dirty="0" smtClean="0"/>
              <a:t>the people </a:t>
            </a:r>
            <a:r>
              <a:rPr lang="en-US" dirty="0"/>
              <a:t>living in them depend on</a:t>
            </a:r>
            <a:r>
              <a:rPr lang="en-US" dirty="0" smtClean="0"/>
              <a:t>.</a:t>
            </a:r>
          </a:p>
          <a:p>
            <a:r>
              <a:rPr lang="en-US" dirty="0" smtClean="0"/>
              <a:t> </a:t>
            </a:r>
            <a:r>
              <a:rPr lang="en-US" dirty="0"/>
              <a:t>Many </a:t>
            </a:r>
            <a:r>
              <a:rPr lang="en-US" dirty="0" smtClean="0"/>
              <a:t>traditional farming </a:t>
            </a:r>
            <a:r>
              <a:rPr lang="en-US" dirty="0"/>
              <a:t>societies had ways of </a:t>
            </a:r>
            <a:r>
              <a:rPr lang="en-US" dirty="0" smtClean="0"/>
              <a:t>preserving areas </a:t>
            </a:r>
            <a:r>
              <a:rPr lang="en-US" dirty="0"/>
              <a:t>from which they used resources</a:t>
            </a:r>
            <a:r>
              <a:rPr lang="en-US" dirty="0" smtClean="0"/>
              <a:t>.</a:t>
            </a:r>
          </a:p>
          <a:p>
            <a:r>
              <a:rPr lang="en-US" dirty="0" smtClean="0"/>
              <a:t> </a:t>
            </a:r>
            <a:r>
              <a:rPr lang="en-US" dirty="0" err="1"/>
              <a:t>Eg</a:t>
            </a:r>
            <a:r>
              <a:rPr lang="en-US" dirty="0"/>
              <a:t>. </a:t>
            </a:r>
            <a:r>
              <a:rPr lang="en-US" dirty="0" smtClean="0"/>
              <a:t>In the </a:t>
            </a:r>
            <a:r>
              <a:rPr lang="en-US" dirty="0"/>
              <a:t>‘sacred groves’ of the Western Ghats, </a:t>
            </a:r>
            <a:r>
              <a:rPr lang="en-US" dirty="0" smtClean="0"/>
              <a:t>requests to </a:t>
            </a:r>
            <a:r>
              <a:rPr lang="en-US" dirty="0"/>
              <a:t>the spirit of the Grove for </a:t>
            </a:r>
            <a:r>
              <a:rPr lang="en-US" dirty="0" smtClean="0"/>
              <a:t>permission to </a:t>
            </a:r>
            <a:r>
              <a:rPr lang="en-US" dirty="0"/>
              <a:t>cut a tree, or extract a resource, were </a:t>
            </a:r>
            <a:r>
              <a:rPr lang="en-US" dirty="0" smtClean="0"/>
              <a:t>accompanied by </a:t>
            </a:r>
            <a:r>
              <a:rPr lang="en-US" dirty="0"/>
              <a:t>simple rituals</a:t>
            </a:r>
            <a:r>
              <a:rPr lang="en-US" dirty="0" smtClean="0"/>
              <a:t>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04800" y="304800"/>
            <a:ext cx="8382000" cy="6286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The roots of trees </a:t>
            </a:r>
            <a:r>
              <a:rPr lang="en-US" dirty="0" smtClean="0"/>
              <a:t>and grasses </a:t>
            </a:r>
            <a:r>
              <a:rPr lang="en-US" dirty="0"/>
              <a:t>bind the soil. </a:t>
            </a:r>
            <a:r>
              <a:rPr lang="en-US" dirty="0" smtClean="0"/>
              <a:t>If forests </a:t>
            </a:r>
            <a:r>
              <a:rPr lang="en-US" dirty="0"/>
              <a:t>are depleted, </a:t>
            </a:r>
            <a:r>
              <a:rPr lang="en-US" dirty="0" smtClean="0"/>
              <a:t>or grasslands overgrazed, the </a:t>
            </a:r>
            <a:r>
              <a:rPr lang="en-US" dirty="0"/>
              <a:t>land becomes </a:t>
            </a:r>
            <a:r>
              <a:rPr lang="en-US" dirty="0" smtClean="0"/>
              <a:t>unproductive and </a:t>
            </a:r>
            <a:r>
              <a:rPr lang="en-US" dirty="0"/>
              <a:t>wasteland is formed</a:t>
            </a:r>
            <a:r>
              <a:rPr lang="en-US" dirty="0" smtClean="0"/>
              <a:t>.</a:t>
            </a:r>
          </a:p>
          <a:p>
            <a:r>
              <a:rPr lang="en-US" dirty="0" smtClean="0"/>
              <a:t> Intensive irrigation </a:t>
            </a:r>
            <a:r>
              <a:rPr lang="en-US" dirty="0"/>
              <a:t>leads to water logging and </a:t>
            </a:r>
            <a:r>
              <a:rPr lang="en-US" dirty="0" err="1"/>
              <a:t>salination</a:t>
            </a:r>
            <a:r>
              <a:rPr lang="en-US" dirty="0" smtClean="0"/>
              <a:t>, on </a:t>
            </a:r>
            <a:r>
              <a:rPr lang="en-US" dirty="0"/>
              <a:t>which </a:t>
            </a:r>
            <a:r>
              <a:rPr lang="en-US" dirty="0" smtClean="0"/>
              <a:t>crops </a:t>
            </a:r>
            <a:r>
              <a:rPr lang="en-US" dirty="0"/>
              <a:t>cannot grow</a:t>
            </a:r>
            <a:r>
              <a:rPr lang="en-US" dirty="0" smtClean="0"/>
              <a:t>.</a:t>
            </a:r>
          </a:p>
          <a:p>
            <a:r>
              <a:rPr lang="en-US" dirty="0" smtClean="0"/>
              <a:t> </a:t>
            </a:r>
            <a:r>
              <a:rPr lang="en-US" dirty="0"/>
              <a:t>Land is also </a:t>
            </a:r>
            <a:r>
              <a:rPr lang="en-US" dirty="0" smtClean="0"/>
              <a:t>converted into </a:t>
            </a:r>
            <a:r>
              <a:rPr lang="en-US" dirty="0"/>
              <a:t>a non-renewable resource </a:t>
            </a:r>
            <a:r>
              <a:rPr lang="en-US" dirty="0" smtClean="0"/>
              <a:t>when highly </a:t>
            </a:r>
            <a:r>
              <a:rPr lang="en-US" dirty="0"/>
              <a:t>toxic industrial and nuclear wastes </a:t>
            </a:r>
            <a:r>
              <a:rPr lang="en-US" dirty="0" smtClean="0"/>
              <a:t>are dumped </a:t>
            </a:r>
            <a:r>
              <a:rPr lang="en-US" dirty="0"/>
              <a:t>on it.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Man needs land for building homes, </a:t>
            </a:r>
            <a:r>
              <a:rPr lang="en-US" dirty="0" smtClean="0"/>
              <a:t>cultivating food</a:t>
            </a:r>
            <a:r>
              <a:rPr lang="en-US" dirty="0"/>
              <a:t>, maintaining pastures for domestic </a:t>
            </a:r>
            <a:r>
              <a:rPr lang="en-US" dirty="0" smtClean="0"/>
              <a:t>animals, developing </a:t>
            </a:r>
            <a:r>
              <a:rPr lang="en-US" dirty="0"/>
              <a:t>industries to provide goods, and </a:t>
            </a:r>
            <a:r>
              <a:rPr lang="en-US" dirty="0" smtClean="0"/>
              <a:t>supporting the </a:t>
            </a:r>
            <a:r>
              <a:rPr lang="en-US" dirty="0"/>
              <a:t>industry by creating towns and cities.</a:t>
            </a:r>
          </a:p>
          <a:p>
            <a:r>
              <a:rPr lang="en-US" dirty="0"/>
              <a:t>Equally importantly, man needs to </a:t>
            </a:r>
            <a:r>
              <a:rPr lang="en-US" dirty="0" smtClean="0"/>
              <a:t>protect wilderness </a:t>
            </a:r>
            <a:r>
              <a:rPr lang="en-US" dirty="0"/>
              <a:t>area in forests, grasslands, wetlands</a:t>
            </a:r>
            <a:r>
              <a:rPr lang="en-US" dirty="0" smtClean="0"/>
              <a:t>, mountains</a:t>
            </a:r>
            <a:r>
              <a:rPr lang="en-US" dirty="0"/>
              <a:t>, coasts, etc. to protect our </a:t>
            </a:r>
            <a:r>
              <a:rPr lang="en-US" dirty="0" smtClean="0"/>
              <a:t>vitally valuable </a:t>
            </a:r>
            <a:r>
              <a:rPr lang="en-US" dirty="0"/>
              <a:t>biodiversity.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Thus a rational use of land needs careful planning.</a:t>
            </a:r>
          </a:p>
          <a:p>
            <a:r>
              <a:rPr lang="en-US" dirty="0"/>
              <a:t>One can develop most of these </a:t>
            </a:r>
            <a:r>
              <a:rPr lang="en-US" dirty="0" smtClean="0"/>
              <a:t>different types </a:t>
            </a:r>
            <a:r>
              <a:rPr lang="en-US" dirty="0"/>
              <a:t>of land uses almost anywhere, but </a:t>
            </a:r>
            <a:r>
              <a:rPr lang="en-US" dirty="0" smtClean="0"/>
              <a:t>Protected Areas </a:t>
            </a:r>
            <a:r>
              <a:rPr lang="en-US" dirty="0"/>
              <a:t>(National Park’s and Wildlife Sanctuaries</a:t>
            </a:r>
            <a:r>
              <a:rPr lang="en-US" dirty="0" smtClean="0"/>
              <a:t>) can </a:t>
            </a:r>
            <a:r>
              <a:rPr lang="en-US" dirty="0"/>
              <a:t>only be situated where some of </a:t>
            </a:r>
            <a:r>
              <a:rPr lang="en-US" dirty="0" smtClean="0"/>
              <a:t>the natural </a:t>
            </a:r>
            <a:r>
              <a:rPr lang="en-US" dirty="0"/>
              <a:t>ecosystems are still undisturbed. </a:t>
            </a:r>
            <a:endParaRPr lang="en-US" dirty="0" smtClean="0"/>
          </a:p>
          <a:p>
            <a:r>
              <a:rPr lang="en-US" dirty="0" smtClean="0"/>
              <a:t>These Protected </a:t>
            </a:r>
            <a:r>
              <a:rPr lang="en-US" dirty="0"/>
              <a:t>Areas are important aspects of </a:t>
            </a:r>
            <a:r>
              <a:rPr lang="en-US" dirty="0" smtClean="0"/>
              <a:t>good </a:t>
            </a:r>
            <a:r>
              <a:rPr lang="en-US" dirty="0" smtClean="0"/>
              <a:t>land use </a:t>
            </a:r>
            <a:r>
              <a:rPr lang="en-US" dirty="0"/>
              <a:t>planning.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 smtClean="0">
                <a:solidFill>
                  <a:srgbClr val="FF0000"/>
                </a:solidFill>
              </a:rPr>
              <a:t>Land resources- Problems</a:t>
            </a:r>
            <a:endParaRPr lang="en-US" sz="4000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Land Degradation</a:t>
            </a:r>
            <a:r>
              <a:rPr lang="en-US" b="1" dirty="0" smtClean="0">
                <a:solidFill>
                  <a:srgbClr val="00B050"/>
                </a:solidFill>
              </a:rPr>
              <a:t>:</a:t>
            </a:r>
          </a:p>
          <a:p>
            <a:r>
              <a:rPr lang="en-US" b="1" dirty="0" smtClean="0">
                <a:solidFill>
                  <a:srgbClr val="00B050"/>
                </a:solidFill>
              </a:rPr>
              <a:t> </a:t>
            </a:r>
            <a:r>
              <a:rPr lang="en-US" b="1" dirty="0"/>
              <a:t>Farmland is under </a:t>
            </a:r>
            <a:r>
              <a:rPr lang="en-US" b="1" dirty="0" smtClean="0"/>
              <a:t>threat </a:t>
            </a:r>
            <a:r>
              <a:rPr lang="en-US" dirty="0" smtClean="0"/>
              <a:t>due </a:t>
            </a:r>
            <a:r>
              <a:rPr lang="en-US" dirty="0"/>
              <a:t>to more and more intense </a:t>
            </a:r>
            <a:r>
              <a:rPr lang="en-US" dirty="0" err="1"/>
              <a:t>utilisation</a:t>
            </a:r>
            <a:r>
              <a:rPr lang="en-US" dirty="0"/>
              <a:t>. </a:t>
            </a:r>
            <a:endParaRPr lang="en-US" dirty="0" smtClean="0"/>
          </a:p>
          <a:p>
            <a:r>
              <a:rPr lang="en-US" dirty="0" smtClean="0"/>
              <a:t>Every year</a:t>
            </a:r>
            <a:r>
              <a:rPr lang="en-US" dirty="0"/>
              <a:t>, between 5 to 7 million hectares of </a:t>
            </a:r>
            <a:r>
              <a:rPr lang="en-US" dirty="0" smtClean="0"/>
              <a:t>land worldwide </a:t>
            </a:r>
            <a:r>
              <a:rPr lang="en-US" dirty="0"/>
              <a:t>is added to the existing </a:t>
            </a:r>
            <a:r>
              <a:rPr lang="en-US" dirty="0" smtClean="0"/>
              <a:t>degraded farmland</a:t>
            </a:r>
            <a:r>
              <a:rPr lang="en-US" dirty="0"/>
              <a:t>. When soil is used more intensively </a:t>
            </a:r>
            <a:r>
              <a:rPr lang="en-US" dirty="0" smtClean="0"/>
              <a:t>by farming</a:t>
            </a:r>
            <a:r>
              <a:rPr lang="en-US" dirty="0"/>
              <a:t>, it is eroded more rapidly by wind </a:t>
            </a:r>
            <a:r>
              <a:rPr lang="en-US" dirty="0" smtClean="0"/>
              <a:t>and rain.</a:t>
            </a:r>
          </a:p>
          <a:p>
            <a:r>
              <a:rPr lang="en-US" dirty="0"/>
              <a:t>As urban centers grow and industrial </a:t>
            </a:r>
            <a:r>
              <a:rPr lang="en-US" dirty="0" smtClean="0"/>
              <a:t>expansion occurs</a:t>
            </a:r>
            <a:r>
              <a:rPr lang="en-US" dirty="0"/>
              <a:t>, the agricultural land and forests </a:t>
            </a:r>
            <a:r>
              <a:rPr lang="en-US" dirty="0" smtClean="0"/>
              <a:t>shrink.</a:t>
            </a:r>
          </a:p>
          <a:p>
            <a:r>
              <a:rPr lang="en-US" dirty="0" smtClean="0"/>
              <a:t> This </a:t>
            </a:r>
            <a:r>
              <a:rPr lang="en-US" dirty="0"/>
              <a:t>is a serious loss and has long term ill </a:t>
            </a:r>
            <a:r>
              <a:rPr lang="en-US" dirty="0" smtClean="0"/>
              <a:t>effects on </a:t>
            </a:r>
            <a:r>
              <a:rPr lang="en-US" dirty="0"/>
              <a:t>human </a:t>
            </a:r>
            <a:r>
              <a:rPr lang="en-US" dirty="0" err="1"/>
              <a:t>civilisation</a:t>
            </a:r>
            <a:r>
              <a:rPr lang="en-US" dirty="0"/>
              <a:t>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24400"/>
          </a:xfrm>
        </p:spPr>
        <p:txBody>
          <a:bodyPr>
            <a:normAutofit fontScale="85000" lnSpcReduction="20000"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Soil erosion</a:t>
            </a:r>
            <a:r>
              <a:rPr lang="en-US" b="1" dirty="0" smtClean="0">
                <a:solidFill>
                  <a:srgbClr val="FF0000"/>
                </a:solidFill>
              </a:rPr>
              <a:t>:</a:t>
            </a:r>
          </a:p>
          <a:p>
            <a:pPr>
              <a:buNone/>
            </a:pPr>
            <a:r>
              <a:rPr lang="en-US" b="1" dirty="0" smtClean="0"/>
              <a:t> </a:t>
            </a:r>
            <a:r>
              <a:rPr lang="en-US" b="1" dirty="0"/>
              <a:t>The characteristics of natural </a:t>
            </a:r>
            <a:r>
              <a:rPr lang="en-US" b="1" dirty="0" smtClean="0"/>
              <a:t>ecosystems </a:t>
            </a:r>
            <a:r>
              <a:rPr lang="en-US" dirty="0" smtClean="0"/>
              <a:t>such </a:t>
            </a:r>
            <a:r>
              <a:rPr lang="en-US" dirty="0"/>
              <a:t>as forests and grasslands </a:t>
            </a:r>
            <a:r>
              <a:rPr lang="en-US" dirty="0" smtClean="0"/>
              <a:t>depend on </a:t>
            </a:r>
            <a:r>
              <a:rPr lang="en-US" dirty="0"/>
              <a:t>the type of soil. Soils of various types </a:t>
            </a:r>
            <a:r>
              <a:rPr lang="en-US" dirty="0" smtClean="0"/>
              <a:t>support a </a:t>
            </a:r>
            <a:r>
              <a:rPr lang="en-US" dirty="0"/>
              <a:t>wide variety of </a:t>
            </a:r>
            <a:r>
              <a:rPr lang="en-US" dirty="0" smtClean="0"/>
              <a:t>crops </a:t>
            </a:r>
          </a:p>
          <a:p>
            <a:r>
              <a:rPr lang="en-US" dirty="0"/>
              <a:t>The roots of the trees in </a:t>
            </a:r>
            <a:r>
              <a:rPr lang="en-US" dirty="0" smtClean="0"/>
              <a:t>the forest </a:t>
            </a:r>
            <a:r>
              <a:rPr lang="en-US" dirty="0"/>
              <a:t>hold the soil. Deforestation thus leads </a:t>
            </a:r>
            <a:r>
              <a:rPr lang="en-US" dirty="0" smtClean="0"/>
              <a:t>to </a:t>
            </a:r>
            <a:r>
              <a:rPr lang="en-US" dirty="0"/>
              <a:t>rapid soil </a:t>
            </a:r>
            <a:r>
              <a:rPr lang="en-US" dirty="0" smtClean="0"/>
              <a:t>erosion.</a:t>
            </a:r>
          </a:p>
          <a:p>
            <a:r>
              <a:rPr lang="en-US" dirty="0"/>
              <a:t>The process is more evident in </a:t>
            </a:r>
            <a:r>
              <a:rPr lang="en-US" dirty="0" smtClean="0"/>
              <a:t>areas where </a:t>
            </a:r>
            <a:r>
              <a:rPr lang="en-US" dirty="0"/>
              <a:t>deforestation has led to </a:t>
            </a:r>
            <a:r>
              <a:rPr lang="en-US" b="1" i="1" dirty="0" smtClean="0">
                <a:solidFill>
                  <a:srgbClr val="FF0000"/>
                </a:solidFill>
              </a:rPr>
              <a:t>erosion on steep hill slopes as in the Himalayas and in the Western Ghats. </a:t>
            </a:r>
          </a:p>
          <a:p>
            <a:r>
              <a:rPr lang="en-US" dirty="0" smtClean="0"/>
              <a:t>These </a:t>
            </a:r>
            <a:r>
              <a:rPr lang="en-US" dirty="0"/>
              <a:t>areas are called </a:t>
            </a:r>
            <a:r>
              <a:rPr lang="en-US" b="1" dirty="0">
                <a:solidFill>
                  <a:srgbClr val="FF0000"/>
                </a:solidFill>
              </a:rPr>
              <a:t>‘</a:t>
            </a:r>
            <a:r>
              <a:rPr lang="en-US" b="1" dirty="0" smtClean="0">
                <a:solidFill>
                  <a:srgbClr val="FF0000"/>
                </a:solidFill>
              </a:rPr>
              <a:t>ecologically sensitive </a:t>
            </a:r>
            <a:r>
              <a:rPr lang="en-US" b="1" dirty="0">
                <a:solidFill>
                  <a:srgbClr val="FF0000"/>
                </a:solidFill>
              </a:rPr>
              <a:t>areas’ or ESAs</a:t>
            </a:r>
            <a:r>
              <a:rPr lang="en-US" dirty="0"/>
              <a:t>. To prevent the loss </a:t>
            </a:r>
            <a:r>
              <a:rPr lang="en-US" dirty="0" smtClean="0"/>
              <a:t>of millions </a:t>
            </a:r>
            <a:r>
              <a:rPr lang="en-US" dirty="0"/>
              <a:t>of tons of valuable soil every year, it </a:t>
            </a:r>
            <a:r>
              <a:rPr lang="en-US" dirty="0" smtClean="0"/>
              <a:t>is essential </a:t>
            </a:r>
            <a:r>
              <a:rPr lang="en-US" dirty="0"/>
              <a:t>to preserve what remains of our </a:t>
            </a:r>
            <a:r>
              <a:rPr lang="en-US" dirty="0" smtClean="0"/>
              <a:t>natural forest </a:t>
            </a:r>
            <a:r>
              <a:rPr lang="en-US" dirty="0"/>
              <a:t>cover.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</TotalTime>
  <Words>913</Words>
  <Application>Microsoft Office PowerPoint</Application>
  <PresentationFormat>On-screen Show (4:3)</PresentationFormat>
  <Paragraphs>55</Paragraphs>
  <Slides>18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Office Theme</vt:lpstr>
      <vt:lpstr>2. NATURAL RESOURCES</vt:lpstr>
      <vt:lpstr>2. NATURAL RESOURCES</vt:lpstr>
      <vt:lpstr> f) Land resources: </vt:lpstr>
      <vt:lpstr>Slide 4</vt:lpstr>
      <vt:lpstr>Slide 5</vt:lpstr>
      <vt:lpstr>Slide 6</vt:lpstr>
      <vt:lpstr>Slide 7</vt:lpstr>
      <vt:lpstr>Land resources- Problems</vt:lpstr>
      <vt:lpstr>Slide 9</vt:lpstr>
      <vt:lpstr>2.3 ROLE OF AN INDIVIDUAL IN CONSERVATION OF NATURAL RESOURCES</vt:lpstr>
      <vt:lpstr>Slide 11</vt:lpstr>
      <vt:lpstr>2.4 EQUITABLE USE OF RESOURCES FOR SUSTAINABLE LIFESTYLES</vt:lpstr>
      <vt:lpstr>Slide 13</vt:lpstr>
      <vt:lpstr>Slide 14</vt:lpstr>
      <vt:lpstr>Slide 15</vt:lpstr>
      <vt:lpstr>Slide 16</vt:lpstr>
      <vt:lpstr>Slide 17</vt:lpstr>
      <vt:lpstr>Slide 18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Windows User</dc:creator>
  <cp:lastModifiedBy>Windows User</cp:lastModifiedBy>
  <cp:revision>36</cp:revision>
  <dcterms:created xsi:type="dcterms:W3CDTF">2020-11-28T03:32:44Z</dcterms:created>
  <dcterms:modified xsi:type="dcterms:W3CDTF">2022-07-22T04:14:08Z</dcterms:modified>
</cp:coreProperties>
</file>